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8"/>
  </p:notesMasterIdLst>
  <p:sldIdLst>
    <p:sldId id="297" r:id="rId2"/>
    <p:sldId id="280" r:id="rId3"/>
    <p:sldId id="301" r:id="rId4"/>
    <p:sldId id="322" r:id="rId5"/>
    <p:sldId id="300" r:id="rId6"/>
    <p:sldId id="302" r:id="rId7"/>
    <p:sldId id="260" r:id="rId8"/>
    <p:sldId id="303" r:id="rId9"/>
    <p:sldId id="321" r:id="rId10"/>
    <p:sldId id="307" r:id="rId11"/>
    <p:sldId id="308" r:id="rId12"/>
    <p:sldId id="306" r:id="rId13"/>
    <p:sldId id="312" r:id="rId14"/>
    <p:sldId id="314" r:id="rId15"/>
    <p:sldId id="316" r:id="rId16"/>
    <p:sldId id="298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Space Grotesk Medium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80"/>
            <p14:sldId id="301"/>
            <p14:sldId id="322"/>
            <p14:sldId id="300"/>
            <p14:sldId id="302"/>
            <p14:sldId id="260"/>
            <p14:sldId id="303"/>
            <p14:sldId id="321"/>
            <p14:sldId id="307"/>
            <p14:sldId id="308"/>
            <p14:sldId id="306"/>
            <p14:sldId id="312"/>
            <p14:sldId id="314"/>
            <p14:sldId id="316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23E8D-6407-4C81-BCF7-761D034876D3}" v="3" dt="2023-12-08T23:19:06.8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70" autoAdjust="0"/>
    <p:restoredTop sz="96384"/>
  </p:normalViewPr>
  <p:slideViewPr>
    <p:cSldViewPr snapToGrid="0">
      <p:cViewPr varScale="1">
        <p:scale>
          <a:sx n="120" d="100"/>
          <a:sy n="120" d="100"/>
        </p:scale>
        <p:origin x="5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7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olverine.netlify.app/" TargetMode="External"/><Relationship Id="rId7" Type="http://schemas.openxmlformats.org/officeDocument/2006/relationships/image" Target="../media/image4.svg"/><Relationship Id="rId2" Type="http://schemas.openxmlformats.org/officeDocument/2006/relationships/hyperlink" Target="https://martend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discord.gg/jWbV73zjSh" TargetMode="External"/><Relationship Id="rId4" Type="http://schemas.openxmlformats.org/officeDocument/2006/relationships/hyperlink" Target="https://jasperfx.ne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Wolverine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Open Source .NET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Command Executor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Local Queueing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Asynchronous Messaging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Altern</a:t>
            </a:r>
            <a:r>
              <a:rPr lang="en-US" dirty="0"/>
              <a:t>ative HTTP Service Framework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Strong Integration with Marten</a:t>
            </a:r>
          </a:p>
          <a:p>
            <a:endParaRPr lang="en-US" dirty="0"/>
          </a:p>
        </p:txBody>
      </p:sp>
      <p:pic>
        <p:nvPicPr>
          <p:cNvPr id="6" name="Picture 5" descr="A yellow letter with arrows in the middle&#10;&#10;Description automatically generated">
            <a:extLst>
              <a:ext uri="{FF2B5EF4-FFF2-40B4-BE49-F238E27FC236}">
                <a16:creationId xmlns:a16="http://schemas.microsoft.com/office/drawing/2014/main" id="{9ECA0860-F1CC-A6A4-22E8-AD90EA4C5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52" y="97965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7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Command Handler with Wolverine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Long hand</a:t>
            </a:r>
          </a:p>
          <a:p>
            <a:pPr marL="457200" indent="-457200">
              <a:buAutoNum type="arabicPeriod"/>
            </a:pPr>
            <a:r>
              <a:rPr lang="en-US" dirty="0"/>
              <a:t>Short hand</a:t>
            </a:r>
          </a:p>
          <a:p>
            <a:pPr marL="457200" indent="-457200">
              <a:buAutoNum type="arabicPeriod"/>
            </a:pPr>
            <a:r>
              <a:rPr lang="en-US" dirty="0"/>
              <a:t>HTTP endpoint</a:t>
            </a:r>
          </a:p>
        </p:txBody>
      </p:sp>
    </p:spTree>
    <p:extLst>
      <p:ext uri="{BB962C8B-B14F-4D97-AF65-F5344CB8AC3E}">
        <p14:creationId xmlns:p14="http://schemas.microsoft.com/office/powerpoint/2010/main" val="131943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Projections with Marten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9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Fast Web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Projection data with Wolverine and Marten</a:t>
            </a:r>
          </a:p>
        </p:txBody>
      </p:sp>
    </p:spTree>
    <p:extLst>
      <p:ext uri="{BB962C8B-B14F-4D97-AF65-F5344CB8AC3E}">
        <p14:creationId xmlns:p14="http://schemas.microsoft.com/office/powerpoint/2010/main" val="464145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Internal Event Handling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9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Integration Testing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29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Marten</a:t>
            </a:r>
            <a:br>
              <a:rPr lang="en-US" dirty="0"/>
            </a:br>
            <a:r>
              <a:rPr lang="en-US" dirty="0">
                <a:effectLst/>
                <a:hlinkClick r:id="rId2"/>
              </a:rPr>
              <a:t>https://</a:t>
            </a:r>
            <a:r>
              <a:rPr lang="en-US" dirty="0" err="1">
                <a:effectLst/>
                <a:hlinkClick r:id="rId2"/>
              </a:rPr>
              <a:t>martendb.io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Wolverine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3"/>
              </a:rPr>
              <a:t>https://</a:t>
            </a:r>
            <a:r>
              <a:rPr lang="en-US" u="sng" dirty="0" err="1">
                <a:solidFill>
                  <a:srgbClr val="502BD3"/>
                </a:solidFill>
                <a:hlinkClick r:id="rId3"/>
              </a:rPr>
              <a:t>wolverine.netlify.app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 err="1"/>
              <a:t>JasperFx</a:t>
            </a:r>
            <a:r>
              <a:rPr lang="en-US" dirty="0"/>
              <a:t> Software LLC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4"/>
              </a:rPr>
              <a:t>https://</a:t>
            </a:r>
            <a:r>
              <a:rPr lang="en-US" u="sng" dirty="0" err="1">
                <a:solidFill>
                  <a:srgbClr val="502BD3"/>
                </a:solidFill>
                <a:hlinkClick r:id="rId4"/>
              </a:rPr>
              <a:t>jasperfx.net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Critter Stack Discord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5"/>
              </a:rPr>
              <a:t>https://</a:t>
            </a:r>
            <a:r>
              <a:rPr lang="en-US" u="sng" dirty="0" err="1">
                <a:solidFill>
                  <a:srgbClr val="502BD3"/>
                </a:solidFill>
                <a:hlinkClick r:id="rId5"/>
              </a:rPr>
              <a:t>discord.gg</a:t>
            </a:r>
            <a:r>
              <a:rPr lang="en-US" u="sng" dirty="0">
                <a:solidFill>
                  <a:srgbClr val="502BD3"/>
                </a:solidFill>
                <a:hlinkClick r:id="rId5"/>
              </a:rPr>
              <a:t>/jWbV73zjSh</a:t>
            </a: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CQRS with Event Sourcing</a:t>
            </a:r>
            <a:br>
              <a:rPr lang="en-US" dirty="0"/>
            </a:br>
            <a:r>
              <a:rPr lang="en-US" dirty="0"/>
              <a:t>using the “Critter Stack”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Jeremy D. Miller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>
            <a:normAutofit/>
          </a:bodyPr>
          <a:lstStyle/>
          <a:p>
            <a:r>
              <a:rPr lang="en-US" dirty="0"/>
              <a:t>Owner and Founder of </a:t>
            </a:r>
            <a:r>
              <a:rPr lang="en-US" dirty="0" err="1"/>
              <a:t>JasperFx</a:t>
            </a:r>
            <a:r>
              <a:rPr lang="en-US" dirty="0"/>
              <a:t> Software LLC</a:t>
            </a:r>
          </a:p>
          <a:p>
            <a:r>
              <a:rPr lang="en-US" dirty="0"/>
              <a:t>Marten Core Team</a:t>
            </a:r>
          </a:p>
          <a:p>
            <a:r>
              <a:rPr lang="en-US" dirty="0"/>
              <a:t>Wolverine Project Leader</a:t>
            </a:r>
          </a:p>
          <a:p>
            <a:r>
              <a:rPr lang="en-US" dirty="0"/>
              <a:t>Longtime OSS Author</a:t>
            </a:r>
          </a:p>
          <a:p>
            <a:pPr lvl="1"/>
            <a:r>
              <a:rPr lang="en-US" dirty="0" err="1"/>
              <a:t>StructureMap</a:t>
            </a:r>
            <a:r>
              <a:rPr lang="en-US" dirty="0"/>
              <a:t> et al</a:t>
            </a:r>
          </a:p>
          <a:p>
            <a:r>
              <a:rPr lang="en-US" dirty="0"/>
              <a:t>.NET since 1.0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87B848F-FBF8-BCFF-F343-0F3EE65932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7230" y="704883"/>
            <a:ext cx="5325525" cy="53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3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The “Critter Stack”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Marten, Wolverine, Weasel (“Mustelidae”)</a:t>
            </a:r>
          </a:p>
          <a:p>
            <a:r>
              <a:rPr lang="en-US" dirty="0"/>
              <a:t>Server side development in .NET</a:t>
            </a:r>
          </a:p>
          <a:p>
            <a:r>
              <a:rPr lang="en-US" dirty="0"/>
              <a:t>Low ceremony coding model</a:t>
            </a:r>
          </a:p>
          <a:p>
            <a:r>
              <a:rPr lang="en-US" dirty="0"/>
              <a:t>High testability &amp; low friction </a:t>
            </a:r>
            <a:br>
              <a:rPr lang="en-US" dirty="0"/>
            </a:br>
            <a:r>
              <a:rPr lang="en-US" dirty="0"/>
              <a:t>integration testing</a:t>
            </a:r>
          </a:p>
          <a:p>
            <a:r>
              <a:rPr lang="en-US" dirty="0"/>
              <a:t>Low friction developer experience</a:t>
            </a:r>
          </a:p>
          <a:p>
            <a:r>
              <a:rPr lang="en-US" dirty="0"/>
              <a:t>Robust system development</a:t>
            </a:r>
          </a:p>
          <a:p>
            <a:endParaRPr lang="en-US" dirty="0"/>
          </a:p>
        </p:txBody>
      </p:sp>
      <p:pic>
        <p:nvPicPr>
          <p:cNvPr id="6" name="Picture 5" descr="A logo with a cat and a letter&#10;&#10;Description automatically generated">
            <a:extLst>
              <a:ext uri="{FF2B5EF4-FFF2-40B4-BE49-F238E27FC236}">
                <a16:creationId xmlns:a16="http://schemas.microsoft.com/office/drawing/2014/main" id="{4F665459-C756-BC18-DBF9-5390012516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81953" y="702507"/>
            <a:ext cx="2763901" cy="2763901"/>
          </a:xfrm>
          <a:prstGeom prst="rect">
            <a:avLst/>
          </a:prstGeom>
        </p:spPr>
      </p:pic>
      <p:pic>
        <p:nvPicPr>
          <p:cNvPr id="7" name="Picture 6" descr="A yellow letter with arrows in the middle&#10;&#10;Description automatically generated">
            <a:extLst>
              <a:ext uri="{FF2B5EF4-FFF2-40B4-BE49-F238E27FC236}">
                <a16:creationId xmlns:a16="http://schemas.microsoft.com/office/drawing/2014/main" id="{36F1FAF4-8FEA-272A-05B0-32589F0F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3144307"/>
            <a:ext cx="3705012" cy="37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1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Event Sourcing and CQRS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  <a:p>
            <a:pPr lvl="1"/>
            <a:r>
              <a:rPr lang="en-US" dirty="0"/>
              <a:t>A persistence pattern where system state is captured as an append only log of system state changes (events)</a:t>
            </a:r>
          </a:p>
          <a:p>
            <a:endParaRPr lang="en-US" dirty="0"/>
          </a:p>
          <a:p>
            <a:r>
              <a:rPr lang="en-US" dirty="0"/>
              <a:t>Command Query Responsibility Segregation</a:t>
            </a:r>
          </a:p>
          <a:p>
            <a:pPr lvl="1"/>
            <a:r>
              <a:rPr lang="en-US" dirty="0"/>
              <a:t>Architectural pattern that explicitly separates read and update operations for a data store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9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Event Storming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C9AA7-3FD6-E176-377B-F3EBFFE074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967" y="1671336"/>
            <a:ext cx="7772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Marten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Open Source .NET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Uses PostgreSQL for Persistence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ACID Compliant Document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Integrated Event Sourcing</a:t>
            </a:r>
          </a:p>
          <a:p>
            <a:endParaRPr lang="en-US" dirty="0"/>
          </a:p>
        </p:txBody>
      </p:sp>
      <p:pic>
        <p:nvPicPr>
          <p:cNvPr id="4" name="Picture 3" descr="A logo with a cat and a letter&#10;&#10;Description automatically generated">
            <a:extLst>
              <a:ext uri="{FF2B5EF4-FFF2-40B4-BE49-F238E27FC236}">
                <a16:creationId xmlns:a16="http://schemas.microsoft.com/office/drawing/2014/main" id="{ED213696-4F02-520B-9B5A-1F57A2B6ED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161361" y="321391"/>
            <a:ext cx="2495560" cy="2495560"/>
          </a:xfrm>
          <a:prstGeom prst="rect">
            <a:avLst/>
          </a:prstGeom>
        </p:spPr>
      </p:pic>
      <p:pic>
        <p:nvPicPr>
          <p:cNvPr id="1028" name="Picture 4" descr="Postgresql plain wordmark logo - Social media &amp; Logos Icons">
            <a:extLst>
              <a:ext uri="{FF2B5EF4-FFF2-40B4-BE49-F238E27FC236}">
                <a16:creationId xmlns:a16="http://schemas.microsoft.com/office/drawing/2014/main" id="{786E4180-8948-A164-FD5B-2DF7B893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3262" y="3515656"/>
            <a:ext cx="2691757" cy="269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Event Sourcing with Marten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3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Our First Command Handler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Marten and MVC Core for now…</a:t>
            </a:r>
          </a:p>
        </p:txBody>
      </p:sp>
    </p:spTree>
    <p:extLst>
      <p:ext uri="{BB962C8B-B14F-4D97-AF65-F5344CB8AC3E}">
        <p14:creationId xmlns:p14="http://schemas.microsoft.com/office/powerpoint/2010/main" val="383888721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243</Words>
  <Application>Microsoft Office PowerPoint</Application>
  <PresentationFormat>Widescreen</PresentationFormat>
  <Paragraphs>53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Space Grotesk Medium</vt:lpstr>
      <vt:lpstr>Open Sans</vt:lpstr>
      <vt:lpstr>Arial</vt:lpstr>
      <vt:lpstr>Calibri</vt:lpstr>
      <vt:lpstr>1_Office Theme</vt:lpstr>
      <vt:lpstr>PowerPoint Presentation</vt:lpstr>
      <vt:lpstr>CQRS with Event Sourcing using the “Critter Stack”</vt:lpstr>
      <vt:lpstr>About Me</vt:lpstr>
      <vt:lpstr>The “Critter Stack”</vt:lpstr>
      <vt:lpstr>Event Sourcing and CQRS</vt:lpstr>
      <vt:lpstr>Event Storming</vt:lpstr>
      <vt:lpstr>Marten</vt:lpstr>
      <vt:lpstr>Event Sourcing with Marten</vt:lpstr>
      <vt:lpstr>Our First Command Handler </vt:lpstr>
      <vt:lpstr>Wolverine</vt:lpstr>
      <vt:lpstr>Command Handler with Wolverine</vt:lpstr>
      <vt:lpstr>Projections with Marten</vt:lpstr>
      <vt:lpstr>Fast Web Services</vt:lpstr>
      <vt:lpstr>Internal Event Handling</vt:lpstr>
      <vt:lpstr>Integration Testing Support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2023-12-08T23:19:06Z</dcterms:created>
  <dcterms:modified xsi:type="dcterms:W3CDTF">2023-12-08T23:19:16Z</dcterms:modified>
</cp:coreProperties>
</file>